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73" r:id="rId3"/>
    <p:sldId id="274" r:id="rId4"/>
    <p:sldId id="275" r:id="rId5"/>
    <p:sldId id="276" r:id="rId6"/>
    <p:sldId id="279" r:id="rId7"/>
    <p:sldId id="280" r:id="rId8"/>
    <p:sldId id="281" r:id="rId9"/>
    <p:sldId id="282" r:id="rId10"/>
    <p:sldId id="283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69" autoAdjust="0"/>
    <p:restoredTop sz="94660"/>
  </p:normalViewPr>
  <p:slideViewPr>
    <p:cSldViewPr snapToGrid="0">
      <p:cViewPr varScale="1">
        <p:scale>
          <a:sx n="90" d="100"/>
          <a:sy n="90" d="100"/>
        </p:scale>
        <p:origin x="120" y="6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074E5-8295-406D-869B-65A06D05B2D0}" type="datetimeFigureOut">
              <a:rPr lang="de-DE" smtClean="0"/>
              <a:t>14.09.2022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E0AEF-5D9F-4EC5-A922-C04D2CB2D85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175655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074E5-8295-406D-869B-65A06D05B2D0}" type="datetimeFigureOut">
              <a:rPr lang="de-DE" smtClean="0"/>
              <a:t>14.09.2022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E0AEF-5D9F-4EC5-A922-C04D2CB2D85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214051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074E5-8295-406D-869B-65A06D05B2D0}" type="datetimeFigureOut">
              <a:rPr lang="de-DE" smtClean="0"/>
              <a:t>14.09.2022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E0AEF-5D9F-4EC5-A922-C04D2CB2D85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540236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074E5-8295-406D-869B-65A06D05B2D0}" type="datetimeFigureOut">
              <a:rPr lang="de-DE" smtClean="0"/>
              <a:t>14.09.2022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E0AEF-5D9F-4EC5-A922-C04D2CB2D85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176231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074E5-8295-406D-869B-65A06D05B2D0}" type="datetimeFigureOut">
              <a:rPr lang="de-DE" smtClean="0"/>
              <a:t>14.09.2022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E0AEF-5D9F-4EC5-A922-C04D2CB2D85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199803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074E5-8295-406D-869B-65A06D05B2D0}" type="datetimeFigureOut">
              <a:rPr lang="de-DE" smtClean="0"/>
              <a:t>14.09.2022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E0AEF-5D9F-4EC5-A922-C04D2CB2D85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729523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074E5-8295-406D-869B-65A06D05B2D0}" type="datetimeFigureOut">
              <a:rPr lang="de-DE" smtClean="0"/>
              <a:t>14.09.2022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E0AEF-5D9F-4EC5-A922-C04D2CB2D85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875761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074E5-8295-406D-869B-65A06D05B2D0}" type="datetimeFigureOut">
              <a:rPr lang="de-DE" smtClean="0"/>
              <a:t>14.09.2022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E0AEF-5D9F-4EC5-A922-C04D2CB2D85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643465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074E5-8295-406D-869B-65A06D05B2D0}" type="datetimeFigureOut">
              <a:rPr lang="de-DE" smtClean="0"/>
              <a:t>14.09.2022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E0AEF-5D9F-4EC5-A922-C04D2CB2D85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619734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074E5-8295-406D-869B-65A06D05B2D0}" type="datetimeFigureOut">
              <a:rPr lang="de-DE" smtClean="0"/>
              <a:t>14.09.2022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E0AEF-5D9F-4EC5-A922-C04D2CB2D85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314616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074E5-8295-406D-869B-65A06D05B2D0}" type="datetimeFigureOut">
              <a:rPr lang="de-DE" smtClean="0"/>
              <a:t>14.09.2022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E0AEF-5D9F-4EC5-A922-C04D2CB2D85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647899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8074E5-8295-406D-869B-65A06D05B2D0}" type="datetimeFigureOut">
              <a:rPr lang="de-DE" smtClean="0"/>
              <a:t>14.09.2022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3E0AEF-5D9F-4EC5-A922-C04D2CB2D85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4916150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4919A28-E327-45BA-8F95-ABDA7D66F6B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Update: Data </a:t>
            </a:r>
            <a:r>
              <a:rPr lang="de-DE" dirty="0" err="1"/>
              <a:t>Analyses</a:t>
            </a:r>
            <a:r>
              <a:rPr lang="de-DE" dirty="0"/>
              <a:t> Tracking-Task A and B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D48FFBA2-4338-45ED-BF29-7714607921C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14.09.2022</a:t>
            </a:r>
          </a:p>
        </p:txBody>
      </p:sp>
    </p:spTree>
    <p:extLst>
      <p:ext uri="{BB962C8B-B14F-4D97-AF65-F5344CB8AC3E}">
        <p14:creationId xmlns:p14="http://schemas.microsoft.com/office/powerpoint/2010/main" val="42362063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656A43-C20B-4092-A16C-EA5E087ACF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Next </a:t>
            </a:r>
            <a:r>
              <a:rPr lang="de-DE" dirty="0" err="1"/>
              <a:t>steps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2871B3C-346A-44A6-B44F-4260D33194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Other </a:t>
            </a:r>
            <a:r>
              <a:rPr lang="de-DE" dirty="0" err="1"/>
              <a:t>contrasts</a:t>
            </a:r>
            <a:r>
              <a:rPr lang="de-DE" dirty="0"/>
              <a:t>?</a:t>
            </a:r>
          </a:p>
          <a:p>
            <a:r>
              <a:rPr lang="de-DE" dirty="0"/>
              <a:t>Clusters/</a:t>
            </a:r>
            <a:r>
              <a:rPr lang="de-DE" dirty="0" err="1"/>
              <a:t>thresholding</a:t>
            </a:r>
            <a:r>
              <a:rPr lang="de-DE" dirty="0"/>
              <a:t> </a:t>
            </a:r>
            <a:r>
              <a:rPr lang="de-DE" dirty="0">
                <a:sym typeface="Wingdings" panose="05000000000000000000" pitchFamily="2" charset="2"/>
              </a:rPr>
              <a:t> DBSCAN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031988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D4862A-3324-427D-B519-95EF10B90C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Preprocessing</a:t>
            </a:r>
            <a:r>
              <a:rPr lang="de-DE" dirty="0"/>
              <a:t>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DFACBA1-2886-4864-BE37-B12D6ECEF9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0789"/>
            <a:ext cx="10515600" cy="4766174"/>
          </a:xfrm>
        </p:spPr>
        <p:txBody>
          <a:bodyPr>
            <a:noAutofit/>
          </a:bodyPr>
          <a:lstStyle/>
          <a:p>
            <a:r>
              <a:rPr lang="de-DE" sz="1600" dirty="0" err="1"/>
              <a:t>FPz</a:t>
            </a:r>
            <a:r>
              <a:rPr lang="de-DE" sz="1600" dirty="0"/>
              <a:t> </a:t>
            </a:r>
            <a:r>
              <a:rPr lang="de-DE" sz="1600" dirty="0" err="1"/>
              <a:t>as</a:t>
            </a:r>
            <a:r>
              <a:rPr lang="de-DE" sz="1600" dirty="0"/>
              <a:t> </a:t>
            </a:r>
            <a:r>
              <a:rPr lang="de-DE" sz="1600" dirty="0" err="1"/>
              <a:t>reference</a:t>
            </a:r>
            <a:r>
              <a:rPr lang="de-DE" sz="1600" dirty="0"/>
              <a:t> </a:t>
            </a:r>
            <a:r>
              <a:rPr lang="de-DE" sz="1600" dirty="0" err="1"/>
              <a:t>electrode</a:t>
            </a:r>
            <a:endParaRPr lang="de-DE" sz="1600" dirty="0"/>
          </a:p>
          <a:p>
            <a:r>
              <a:rPr lang="de-DE" sz="1600" dirty="0" err="1"/>
              <a:t>Downsampling</a:t>
            </a:r>
            <a:r>
              <a:rPr lang="de-DE" sz="1600" dirty="0"/>
              <a:t> </a:t>
            </a:r>
            <a:r>
              <a:rPr lang="de-DE" sz="1600" dirty="0" err="1"/>
              <a:t>to</a:t>
            </a:r>
            <a:r>
              <a:rPr lang="de-DE" sz="1600" dirty="0"/>
              <a:t> 250 Hz</a:t>
            </a:r>
          </a:p>
          <a:p>
            <a:r>
              <a:rPr lang="de-DE" sz="1600" dirty="0" err="1"/>
              <a:t>Highpass</a:t>
            </a:r>
            <a:r>
              <a:rPr lang="de-DE" sz="1600" dirty="0"/>
              <a:t> </a:t>
            </a:r>
            <a:r>
              <a:rPr lang="de-DE" sz="1600" dirty="0" err="1"/>
              <a:t>filter</a:t>
            </a:r>
            <a:r>
              <a:rPr lang="de-DE" sz="1600" dirty="0"/>
              <a:t> </a:t>
            </a:r>
            <a:r>
              <a:rPr lang="de-DE" sz="1600" dirty="0" err="1"/>
              <a:t>for</a:t>
            </a:r>
            <a:r>
              <a:rPr lang="de-DE" sz="1600" dirty="0">
                <a:solidFill>
                  <a:srgbClr val="FF0000"/>
                </a:solidFill>
              </a:rPr>
              <a:t> 1 Hz</a:t>
            </a:r>
          </a:p>
          <a:p>
            <a:r>
              <a:rPr lang="de-DE" sz="1600" dirty="0"/>
              <a:t>Remove </a:t>
            </a:r>
            <a:r>
              <a:rPr lang="de-DE" sz="1600" dirty="0" err="1"/>
              <a:t>line</a:t>
            </a:r>
            <a:r>
              <a:rPr lang="de-DE" sz="1600" dirty="0"/>
              <a:t> </a:t>
            </a:r>
            <a:r>
              <a:rPr lang="de-DE" sz="1600" dirty="0" err="1"/>
              <a:t>noise</a:t>
            </a:r>
            <a:r>
              <a:rPr lang="de-DE" sz="1600" dirty="0"/>
              <a:t> at 50 Hz</a:t>
            </a:r>
          </a:p>
          <a:p>
            <a:r>
              <a:rPr lang="de-DE" sz="1600" dirty="0"/>
              <a:t>Remove </a:t>
            </a:r>
            <a:r>
              <a:rPr lang="de-DE" sz="1600" dirty="0" err="1"/>
              <a:t>bad</a:t>
            </a:r>
            <a:r>
              <a:rPr lang="de-DE" sz="1600" dirty="0"/>
              <a:t> </a:t>
            </a:r>
            <a:r>
              <a:rPr lang="de-DE" sz="1600" dirty="0" err="1"/>
              <a:t>channels</a:t>
            </a:r>
            <a:r>
              <a:rPr lang="de-DE" sz="1600" dirty="0"/>
              <a:t> (flat, </a:t>
            </a:r>
            <a:r>
              <a:rPr lang="de-DE" sz="1600" dirty="0" err="1"/>
              <a:t>minimum</a:t>
            </a:r>
            <a:r>
              <a:rPr lang="de-DE" sz="1600" dirty="0"/>
              <a:t> </a:t>
            </a:r>
            <a:r>
              <a:rPr lang="de-DE" sz="1600" dirty="0" err="1"/>
              <a:t>channel</a:t>
            </a:r>
            <a:r>
              <a:rPr lang="de-DE" sz="1600" dirty="0"/>
              <a:t> </a:t>
            </a:r>
            <a:r>
              <a:rPr lang="de-DE" sz="1600" dirty="0" err="1"/>
              <a:t>correlation</a:t>
            </a:r>
            <a:r>
              <a:rPr lang="de-DE" sz="1600" dirty="0"/>
              <a:t>)</a:t>
            </a:r>
          </a:p>
          <a:p>
            <a:r>
              <a:rPr lang="de-DE" sz="1600" dirty="0" err="1"/>
              <a:t>Lowpass</a:t>
            </a:r>
            <a:r>
              <a:rPr lang="de-DE" sz="1600" dirty="0"/>
              <a:t> </a:t>
            </a:r>
            <a:r>
              <a:rPr lang="de-DE" sz="1600" dirty="0" err="1"/>
              <a:t>filter</a:t>
            </a:r>
            <a:r>
              <a:rPr lang="de-DE" sz="1600" dirty="0"/>
              <a:t> 40 Hz</a:t>
            </a:r>
          </a:p>
          <a:p>
            <a:r>
              <a:rPr lang="de-DE" sz="1600" dirty="0" err="1"/>
              <a:t>Interpolate</a:t>
            </a:r>
            <a:r>
              <a:rPr lang="de-DE" sz="1600" dirty="0"/>
              <a:t> </a:t>
            </a:r>
            <a:r>
              <a:rPr lang="de-DE" sz="1600" dirty="0" err="1"/>
              <a:t>bad</a:t>
            </a:r>
            <a:r>
              <a:rPr lang="de-DE" sz="1600" dirty="0"/>
              <a:t> </a:t>
            </a:r>
            <a:r>
              <a:rPr lang="de-DE" sz="1600" dirty="0" err="1"/>
              <a:t>channels</a:t>
            </a:r>
            <a:endParaRPr lang="de-DE" sz="1600" dirty="0"/>
          </a:p>
          <a:p>
            <a:r>
              <a:rPr lang="de-DE" sz="1600" dirty="0" err="1"/>
              <a:t>Rereference</a:t>
            </a:r>
            <a:r>
              <a:rPr lang="de-DE" sz="1600" dirty="0"/>
              <a:t> </a:t>
            </a:r>
            <a:r>
              <a:rPr lang="de-DE" sz="1600" dirty="0" err="1"/>
              <a:t>to</a:t>
            </a:r>
            <a:r>
              <a:rPr lang="de-DE" sz="1600" dirty="0"/>
              <a:t> </a:t>
            </a:r>
            <a:r>
              <a:rPr lang="de-DE" sz="1600" dirty="0" err="1"/>
              <a:t>average</a:t>
            </a:r>
            <a:endParaRPr lang="de-DE" sz="1600" dirty="0"/>
          </a:p>
          <a:p>
            <a:r>
              <a:rPr lang="de-DE" sz="1600" dirty="0" err="1"/>
              <a:t>Merge</a:t>
            </a:r>
            <a:r>
              <a:rPr lang="de-DE" sz="1600" dirty="0"/>
              <a:t> </a:t>
            </a:r>
            <a:r>
              <a:rPr lang="de-DE" sz="1600" dirty="0" err="1"/>
              <a:t>data</a:t>
            </a:r>
            <a:r>
              <a:rPr lang="de-DE" sz="1600" dirty="0"/>
              <a:t> </a:t>
            </a:r>
            <a:r>
              <a:rPr lang="de-DE" sz="1600" dirty="0" err="1"/>
              <a:t>for</a:t>
            </a:r>
            <a:r>
              <a:rPr lang="de-DE" sz="1600" dirty="0"/>
              <a:t> </a:t>
            </a:r>
            <a:r>
              <a:rPr lang="de-DE" sz="1600" dirty="0" err="1"/>
              <a:t>task</a:t>
            </a:r>
            <a:r>
              <a:rPr lang="de-DE" sz="1600" dirty="0"/>
              <a:t> A &amp; B: </a:t>
            </a:r>
            <a:r>
              <a:rPr lang="de-DE" sz="1600" dirty="0" err="1"/>
              <a:t>for</a:t>
            </a:r>
            <a:r>
              <a:rPr lang="de-DE" sz="1600" dirty="0"/>
              <a:t> ICA, </a:t>
            </a:r>
            <a:r>
              <a:rPr lang="de-DE" sz="1600" dirty="0" err="1"/>
              <a:t>epoch</a:t>
            </a:r>
            <a:r>
              <a:rPr lang="de-DE" sz="1600" dirty="0"/>
              <a:t> </a:t>
            </a:r>
            <a:r>
              <a:rPr lang="de-DE" sz="1600" dirty="0" err="1"/>
              <a:t>data</a:t>
            </a:r>
            <a:r>
              <a:rPr lang="de-DE" sz="1600" dirty="0"/>
              <a:t>, </a:t>
            </a:r>
            <a:r>
              <a:rPr lang="de-DE" sz="1600" dirty="0" err="1"/>
              <a:t>detrending</a:t>
            </a:r>
            <a:r>
              <a:rPr lang="de-DE" sz="1600" dirty="0"/>
              <a:t>, </a:t>
            </a:r>
            <a:r>
              <a:rPr lang="de-DE" sz="1600" dirty="0" err="1"/>
              <a:t>artifact</a:t>
            </a:r>
            <a:r>
              <a:rPr lang="de-DE" sz="1600" dirty="0"/>
              <a:t> </a:t>
            </a:r>
            <a:r>
              <a:rPr lang="de-DE" sz="1600" dirty="0" err="1"/>
              <a:t>rejection</a:t>
            </a:r>
            <a:endParaRPr lang="de-DE" sz="1600" dirty="0"/>
          </a:p>
          <a:p>
            <a:pPr lvl="1"/>
            <a:r>
              <a:rPr lang="de-DE" sz="1600" dirty="0" err="1"/>
              <a:t>run</a:t>
            </a:r>
            <a:r>
              <a:rPr lang="de-DE" sz="1600" dirty="0"/>
              <a:t> ICA (</a:t>
            </a:r>
            <a:r>
              <a:rPr lang="de-DE" sz="1600" dirty="0" err="1"/>
              <a:t>extended</a:t>
            </a:r>
            <a:r>
              <a:rPr lang="de-DE" sz="1600" dirty="0"/>
              <a:t> </a:t>
            </a:r>
            <a:r>
              <a:rPr lang="de-DE" sz="1600" dirty="0" err="1"/>
              <a:t>infomax</a:t>
            </a:r>
            <a:r>
              <a:rPr lang="de-DE" sz="1600" dirty="0"/>
              <a:t> </a:t>
            </a:r>
            <a:r>
              <a:rPr lang="de-DE" sz="1600" dirty="0" err="1"/>
              <a:t>algorithm</a:t>
            </a:r>
            <a:r>
              <a:rPr lang="de-DE" sz="1600" dirty="0"/>
              <a:t>)</a:t>
            </a:r>
          </a:p>
          <a:p>
            <a:pPr lvl="1"/>
            <a:r>
              <a:rPr lang="de-DE" sz="1600" dirty="0" err="1"/>
              <a:t>Iclabel</a:t>
            </a:r>
            <a:r>
              <a:rPr lang="de-DE" sz="1600" dirty="0"/>
              <a:t>: </a:t>
            </a:r>
            <a:r>
              <a:rPr lang="de-DE" sz="1600" dirty="0" err="1"/>
              <a:t>keep</a:t>
            </a:r>
            <a:r>
              <a:rPr lang="de-DE" sz="1600" dirty="0"/>
              <a:t> </a:t>
            </a:r>
            <a:r>
              <a:rPr lang="de-DE" sz="1600" dirty="0" err="1"/>
              <a:t>only</a:t>
            </a:r>
            <a:r>
              <a:rPr lang="de-DE" sz="1600" dirty="0"/>
              <a:t> </a:t>
            </a:r>
            <a:r>
              <a:rPr lang="de-DE" sz="1600" dirty="0" err="1"/>
              <a:t>those</a:t>
            </a:r>
            <a:r>
              <a:rPr lang="de-DE" sz="1600" dirty="0"/>
              <a:t> </a:t>
            </a:r>
            <a:r>
              <a:rPr lang="de-DE" sz="1600" dirty="0" err="1"/>
              <a:t>Ics</a:t>
            </a:r>
            <a:r>
              <a:rPr lang="de-DE" sz="1600" dirty="0"/>
              <a:t> </a:t>
            </a:r>
            <a:r>
              <a:rPr lang="de-DE" sz="1600" dirty="0" err="1"/>
              <a:t>that</a:t>
            </a:r>
            <a:r>
              <a:rPr lang="de-DE" sz="1600" dirty="0"/>
              <a:t> </a:t>
            </a:r>
            <a:r>
              <a:rPr lang="de-DE" sz="1600" dirty="0" err="1"/>
              <a:t>are</a:t>
            </a:r>
            <a:r>
              <a:rPr lang="de-DE" sz="1600" dirty="0"/>
              <a:t> </a:t>
            </a:r>
            <a:r>
              <a:rPr lang="de-DE" sz="1600" dirty="0" err="1"/>
              <a:t>labelled</a:t>
            </a:r>
            <a:r>
              <a:rPr lang="de-DE" sz="1600" dirty="0"/>
              <a:t> </a:t>
            </a:r>
            <a:r>
              <a:rPr lang="de-DE" sz="1600" dirty="0" err="1"/>
              <a:t>as</a:t>
            </a:r>
            <a:r>
              <a:rPr lang="de-DE" sz="1600" dirty="0"/>
              <a:t> </a:t>
            </a:r>
            <a:r>
              <a:rPr lang="de-DE" sz="1600" dirty="0" err="1"/>
              <a:t>neural</a:t>
            </a:r>
            <a:r>
              <a:rPr lang="de-DE" sz="1600" dirty="0"/>
              <a:t> </a:t>
            </a:r>
            <a:r>
              <a:rPr lang="de-DE" sz="1600" dirty="0" err="1"/>
              <a:t>component</a:t>
            </a:r>
            <a:r>
              <a:rPr lang="de-DE" sz="1600" dirty="0"/>
              <a:t> </a:t>
            </a:r>
            <a:r>
              <a:rPr lang="de-DE" sz="1600" dirty="0" err="1"/>
              <a:t>with</a:t>
            </a:r>
            <a:r>
              <a:rPr lang="de-DE" sz="1600" dirty="0"/>
              <a:t> at least 0.5 </a:t>
            </a:r>
            <a:r>
              <a:rPr lang="de-DE" sz="1600" dirty="0" err="1"/>
              <a:t>probability</a:t>
            </a:r>
            <a:endParaRPr lang="de-DE" sz="1600" dirty="0"/>
          </a:p>
          <a:p>
            <a:pPr lvl="1"/>
            <a:r>
              <a:rPr lang="de-DE" sz="1600" dirty="0"/>
              <a:t>Visual </a:t>
            </a:r>
            <a:r>
              <a:rPr lang="de-DE" sz="1600" dirty="0" err="1"/>
              <a:t>checks</a:t>
            </a:r>
            <a:r>
              <a:rPr lang="de-DE" sz="1600" dirty="0"/>
              <a:t> </a:t>
            </a:r>
            <a:r>
              <a:rPr lang="de-DE" sz="1600" dirty="0" err="1"/>
              <a:t>of</a:t>
            </a:r>
            <a:r>
              <a:rPr lang="de-DE" sz="1600" dirty="0"/>
              <a:t> </a:t>
            </a:r>
            <a:r>
              <a:rPr lang="de-DE" sz="1600" dirty="0" err="1"/>
              <a:t>remaining</a:t>
            </a:r>
            <a:r>
              <a:rPr lang="de-DE" sz="1600" dirty="0"/>
              <a:t> </a:t>
            </a:r>
            <a:r>
              <a:rPr lang="de-DE" sz="1600" dirty="0" err="1"/>
              <a:t>components</a:t>
            </a:r>
            <a:endParaRPr lang="de-DE" sz="1600" dirty="0"/>
          </a:p>
          <a:p>
            <a:r>
              <a:rPr lang="de-DE" sz="1600" dirty="0" err="1"/>
              <a:t>Parallelize</a:t>
            </a:r>
            <a:r>
              <a:rPr lang="de-DE" sz="1600" dirty="0"/>
              <a:t> behavioral and EEG </a:t>
            </a:r>
            <a:r>
              <a:rPr lang="de-DE" sz="1600" dirty="0" err="1"/>
              <a:t>data</a:t>
            </a:r>
            <a:r>
              <a:rPr lang="de-DE" sz="1600" dirty="0"/>
              <a:t> </a:t>
            </a:r>
            <a:r>
              <a:rPr lang="de-DE" sz="1600" dirty="0">
                <a:sym typeface="Wingdings" panose="05000000000000000000" pitchFamily="2" charset="2"/>
              </a:rPr>
              <a:t> </a:t>
            </a:r>
            <a:r>
              <a:rPr lang="de-DE" sz="1600" dirty="0" err="1">
                <a:sym typeface="Wingdings" panose="05000000000000000000" pitchFamily="2" charset="2"/>
              </a:rPr>
              <a:t>add</a:t>
            </a:r>
            <a:r>
              <a:rPr lang="de-DE" sz="1600" dirty="0">
                <a:sym typeface="Wingdings" panose="05000000000000000000" pitchFamily="2" charset="2"/>
              </a:rPr>
              <a:t> </a:t>
            </a:r>
            <a:r>
              <a:rPr lang="de-DE" sz="1600" dirty="0" err="1">
                <a:sym typeface="Wingdings" panose="05000000000000000000" pitchFamily="2" charset="2"/>
              </a:rPr>
              <a:t>triggers</a:t>
            </a:r>
            <a:r>
              <a:rPr lang="de-DE" sz="1600" dirty="0">
                <a:sym typeface="Wingdings" panose="05000000000000000000" pitchFamily="2" charset="2"/>
              </a:rPr>
              <a:t> etc.</a:t>
            </a:r>
          </a:p>
          <a:p>
            <a:r>
              <a:rPr lang="de-DE" sz="1600" dirty="0" err="1"/>
              <a:t>Epoch</a:t>
            </a:r>
            <a:r>
              <a:rPr lang="de-DE" sz="1600" dirty="0"/>
              <a:t> </a:t>
            </a:r>
            <a:r>
              <a:rPr lang="de-DE" sz="1600" dirty="0" err="1"/>
              <a:t>data</a:t>
            </a:r>
            <a:r>
              <a:rPr lang="de-DE" sz="1600" dirty="0"/>
              <a:t>: 1) </a:t>
            </a:r>
            <a:r>
              <a:rPr lang="de-DE" sz="1600" dirty="0" err="1"/>
              <a:t>for</a:t>
            </a:r>
            <a:r>
              <a:rPr lang="de-DE" sz="1600" dirty="0"/>
              <a:t> </a:t>
            </a:r>
            <a:r>
              <a:rPr lang="de-DE" sz="1600" dirty="0" err="1"/>
              <a:t>whole</a:t>
            </a:r>
            <a:r>
              <a:rPr lang="de-DE" sz="1600" dirty="0"/>
              <a:t> </a:t>
            </a:r>
            <a:r>
              <a:rPr lang="de-DE" sz="1600" dirty="0" err="1"/>
              <a:t>trial</a:t>
            </a:r>
            <a:r>
              <a:rPr lang="de-DE" sz="1600" dirty="0"/>
              <a:t> (-1 13) </a:t>
            </a:r>
            <a:r>
              <a:rPr lang="de-DE" sz="1600" dirty="0">
                <a:sym typeface="Wingdings" panose="05000000000000000000" pitchFamily="2" charset="2"/>
              </a:rPr>
              <a:t> </a:t>
            </a:r>
            <a:r>
              <a:rPr lang="de-DE" sz="1600" dirty="0" err="1">
                <a:sym typeface="Wingdings" panose="05000000000000000000" pitchFamily="2" charset="2"/>
              </a:rPr>
              <a:t>baseline</a:t>
            </a:r>
            <a:r>
              <a:rPr lang="de-DE" sz="1600" dirty="0">
                <a:sym typeface="Wingdings" panose="05000000000000000000" pitchFamily="2" charset="2"/>
              </a:rPr>
              <a:t> </a:t>
            </a:r>
            <a:r>
              <a:rPr lang="de-DE" sz="1600" dirty="0" err="1">
                <a:sym typeface="Wingdings" panose="05000000000000000000" pitchFamily="2" charset="2"/>
              </a:rPr>
              <a:t>correction</a:t>
            </a:r>
            <a:r>
              <a:rPr lang="de-DE" sz="1600" dirty="0">
                <a:sym typeface="Wingdings" panose="05000000000000000000" pitchFamily="2" charset="2"/>
              </a:rPr>
              <a:t> </a:t>
            </a:r>
            <a:r>
              <a:rPr lang="de-DE" sz="1600" dirty="0" err="1">
                <a:sym typeface="Wingdings" panose="05000000000000000000" pitchFamily="2" charset="2"/>
              </a:rPr>
              <a:t>for</a:t>
            </a:r>
            <a:r>
              <a:rPr lang="de-DE" sz="1600" dirty="0">
                <a:sym typeface="Wingdings" panose="05000000000000000000" pitchFamily="2" charset="2"/>
              </a:rPr>
              <a:t> </a:t>
            </a:r>
            <a:r>
              <a:rPr lang="de-DE" sz="1600" dirty="0" err="1">
                <a:sym typeface="Wingdings" panose="05000000000000000000" pitchFamily="2" charset="2"/>
              </a:rPr>
              <a:t>fixcross</a:t>
            </a:r>
            <a:r>
              <a:rPr lang="de-DE" sz="1600" dirty="0">
                <a:sym typeface="Wingdings" panose="05000000000000000000" pitchFamily="2" charset="2"/>
              </a:rPr>
              <a:t> </a:t>
            </a:r>
            <a:r>
              <a:rPr lang="de-DE" sz="1600" dirty="0" err="1">
                <a:sym typeface="Wingdings" panose="05000000000000000000" pitchFamily="2" charset="2"/>
              </a:rPr>
              <a:t>interval</a:t>
            </a:r>
            <a:r>
              <a:rPr lang="de-DE" sz="1600" dirty="0">
                <a:sym typeface="Wingdings" panose="05000000000000000000" pitchFamily="2" charset="2"/>
              </a:rPr>
              <a:t> (-750 0)</a:t>
            </a:r>
            <a:endParaRPr lang="de-DE" sz="1600" dirty="0"/>
          </a:p>
          <a:p>
            <a:pPr lvl="1"/>
            <a:r>
              <a:rPr lang="de-DE" sz="1600" dirty="0"/>
              <a:t>2)  -1 4 </a:t>
            </a:r>
            <a:r>
              <a:rPr lang="de-DE" sz="1600" dirty="0" err="1"/>
              <a:t>for</a:t>
            </a:r>
            <a:r>
              <a:rPr lang="de-DE" sz="1600" dirty="0"/>
              <a:t> </a:t>
            </a:r>
            <a:r>
              <a:rPr lang="de-DE" sz="1600" dirty="0" err="1"/>
              <a:t>task</a:t>
            </a:r>
            <a:r>
              <a:rPr lang="de-DE" sz="1600" dirty="0"/>
              <a:t> A and B, </a:t>
            </a:r>
            <a:r>
              <a:rPr lang="de-DE" sz="1600" dirty="0" err="1"/>
              <a:t>later</a:t>
            </a:r>
            <a:r>
              <a:rPr lang="de-DE" sz="1600" dirty="0"/>
              <a:t> </a:t>
            </a:r>
            <a:r>
              <a:rPr lang="de-DE" sz="1600" dirty="0" err="1"/>
              <a:t>reduced</a:t>
            </a:r>
            <a:r>
              <a:rPr lang="de-DE" sz="1600" dirty="0"/>
              <a:t> </a:t>
            </a:r>
            <a:r>
              <a:rPr lang="de-DE" sz="1600" dirty="0" err="1"/>
              <a:t>to</a:t>
            </a:r>
            <a:r>
              <a:rPr lang="de-DE" sz="1600" dirty="0"/>
              <a:t> relevant time </a:t>
            </a:r>
            <a:r>
              <a:rPr lang="de-DE" sz="1600" dirty="0" err="1"/>
              <a:t>interval</a:t>
            </a:r>
            <a:endParaRPr lang="de-DE" sz="1600" dirty="0"/>
          </a:p>
          <a:p>
            <a:r>
              <a:rPr lang="de-DE" sz="1600" dirty="0" err="1"/>
              <a:t>Artifact</a:t>
            </a:r>
            <a:r>
              <a:rPr lang="de-DE" sz="1600" dirty="0"/>
              <a:t> </a:t>
            </a:r>
            <a:r>
              <a:rPr lang="de-DE" sz="1600" dirty="0" err="1"/>
              <a:t>rejection</a:t>
            </a:r>
            <a:r>
              <a:rPr lang="de-DE" sz="1600" dirty="0"/>
              <a:t> </a:t>
            </a:r>
            <a:r>
              <a:rPr lang="de-DE" sz="1600" dirty="0" err="1"/>
              <a:t>for</a:t>
            </a:r>
            <a:r>
              <a:rPr lang="de-DE" sz="1600" dirty="0"/>
              <a:t> </a:t>
            </a:r>
            <a:r>
              <a:rPr lang="de-DE" sz="1600" dirty="0" err="1"/>
              <a:t>segments</a:t>
            </a:r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7190982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4523B7E-3137-48CF-BC1B-E24B13178A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Wavelet </a:t>
            </a:r>
            <a:r>
              <a:rPr lang="de-DE" dirty="0" err="1"/>
              <a:t>analysis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3AF9530-2455-4199-8498-6F4416BAFA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Morlet</a:t>
            </a:r>
            <a:r>
              <a:rPr lang="de-DE" dirty="0"/>
              <a:t> </a:t>
            </a:r>
            <a:r>
              <a:rPr lang="de-DE" dirty="0" err="1"/>
              <a:t>wavelet</a:t>
            </a:r>
            <a:r>
              <a:rPr lang="de-DE" dirty="0"/>
              <a:t>, 5 </a:t>
            </a:r>
            <a:r>
              <a:rPr lang="de-DE" dirty="0" err="1"/>
              <a:t>cycles</a:t>
            </a:r>
            <a:r>
              <a:rPr lang="de-DE" dirty="0"/>
              <a:t>, </a:t>
            </a:r>
            <a:r>
              <a:rPr lang="de-DE" dirty="0" err="1"/>
              <a:t>length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wavelet</a:t>
            </a:r>
            <a:r>
              <a:rPr lang="de-DE" dirty="0"/>
              <a:t> </a:t>
            </a:r>
            <a:r>
              <a:rPr lang="de-DE" dirty="0" err="1"/>
              <a:t>kernel</a:t>
            </a:r>
            <a:r>
              <a:rPr lang="de-DE" dirty="0"/>
              <a:t> = 3</a:t>
            </a:r>
          </a:p>
          <a:p>
            <a:r>
              <a:rPr lang="de-DE" dirty="0" err="1"/>
              <a:t>Frequencies</a:t>
            </a:r>
            <a:r>
              <a:rPr lang="de-DE" dirty="0"/>
              <a:t>: 1-35 Hz (</a:t>
            </a:r>
            <a:r>
              <a:rPr lang="de-DE" dirty="0" err="1"/>
              <a:t>although</a:t>
            </a:r>
            <a:r>
              <a:rPr lang="de-DE" dirty="0"/>
              <a:t> </a:t>
            </a:r>
            <a:r>
              <a:rPr lang="de-DE" dirty="0" err="1"/>
              <a:t>hp</a:t>
            </a:r>
            <a:r>
              <a:rPr lang="de-DE" dirty="0"/>
              <a:t>-filter </a:t>
            </a:r>
            <a:r>
              <a:rPr lang="de-DE" dirty="0" err="1"/>
              <a:t>for</a:t>
            </a:r>
            <a:r>
              <a:rPr lang="de-DE" dirty="0"/>
              <a:t> 1 Hz was </a:t>
            </a:r>
            <a:r>
              <a:rPr lang="de-DE" dirty="0" err="1"/>
              <a:t>applied</a:t>
            </a:r>
            <a:r>
              <a:rPr lang="de-DE" dirty="0"/>
              <a:t> </a:t>
            </a:r>
            <a:r>
              <a:rPr lang="de-DE" dirty="0" err="1"/>
              <a:t>before</a:t>
            </a:r>
            <a:r>
              <a:rPr lang="de-DE" dirty="0"/>
              <a:t>)</a:t>
            </a:r>
          </a:p>
          <a:p>
            <a:pPr marL="0" indent="0">
              <a:buNone/>
            </a:pPr>
            <a:endParaRPr lang="de-DE" dirty="0"/>
          </a:p>
          <a:p>
            <a:r>
              <a:rPr lang="de-DE" b="1" dirty="0" err="1"/>
              <a:t>Conditions</a:t>
            </a:r>
            <a:r>
              <a:rPr lang="de-DE" b="1" dirty="0"/>
              <a:t>:</a:t>
            </a:r>
          </a:p>
          <a:p>
            <a:pPr lvl="1"/>
            <a:r>
              <a:rPr lang="de-DE" dirty="0"/>
              <a:t>Task A: </a:t>
            </a:r>
            <a:r>
              <a:rPr lang="de-DE" dirty="0" err="1"/>
              <a:t>trajectory</a:t>
            </a:r>
            <a:r>
              <a:rPr lang="de-DE" dirty="0"/>
              <a:t> </a:t>
            </a:r>
            <a:r>
              <a:rPr lang="de-DE" dirty="0" err="1"/>
              <a:t>segments</a:t>
            </a:r>
            <a:r>
              <a:rPr lang="de-DE" dirty="0"/>
              <a:t> </a:t>
            </a:r>
            <a:r>
              <a:rPr lang="de-DE" dirty="0">
                <a:sym typeface="Wingdings" panose="05000000000000000000" pitchFamily="2" charset="2"/>
              </a:rPr>
              <a:t> random1, </a:t>
            </a:r>
            <a:r>
              <a:rPr lang="de-DE" dirty="0" err="1">
                <a:sym typeface="Wingdings" panose="05000000000000000000" pitchFamily="2" charset="2"/>
              </a:rPr>
              <a:t>constant</a:t>
            </a:r>
            <a:r>
              <a:rPr lang="de-DE" dirty="0">
                <a:sym typeface="Wingdings" panose="05000000000000000000" pitchFamily="2" charset="2"/>
              </a:rPr>
              <a:t>, random2</a:t>
            </a:r>
          </a:p>
          <a:p>
            <a:pPr lvl="1"/>
            <a:r>
              <a:rPr lang="de-DE" dirty="0">
                <a:sym typeface="Wingdings" panose="05000000000000000000" pitchFamily="2" charset="2"/>
              </a:rPr>
              <a:t>Task B: </a:t>
            </a:r>
            <a:r>
              <a:rPr lang="de-DE" dirty="0" err="1">
                <a:sym typeface="Wingdings" panose="05000000000000000000" pitchFamily="2" charset="2"/>
              </a:rPr>
              <a:t>occlusion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segments</a:t>
            </a:r>
            <a:r>
              <a:rPr lang="de-DE" dirty="0">
                <a:sym typeface="Wingdings" panose="05000000000000000000" pitchFamily="2" charset="2"/>
              </a:rPr>
              <a:t>  </a:t>
            </a:r>
            <a:r>
              <a:rPr lang="de-DE" dirty="0" err="1">
                <a:sym typeface="Wingdings" panose="05000000000000000000" pitchFamily="2" charset="2"/>
              </a:rPr>
              <a:t>occluded</a:t>
            </a:r>
            <a:r>
              <a:rPr lang="de-DE" dirty="0">
                <a:sym typeface="Wingdings" panose="05000000000000000000" pitchFamily="2" charset="2"/>
              </a:rPr>
              <a:t>, non-</a:t>
            </a:r>
            <a:r>
              <a:rPr lang="de-DE" dirty="0" err="1">
                <a:sym typeface="Wingdings" panose="05000000000000000000" pitchFamily="2" charset="2"/>
              </a:rPr>
              <a:t>occluded</a:t>
            </a:r>
            <a:r>
              <a:rPr lang="de-DE" dirty="0">
                <a:sym typeface="Wingdings" panose="05000000000000000000" pitchFamily="2" charset="2"/>
              </a:rPr>
              <a:t>/visible</a:t>
            </a:r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081924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AA33427-2C6F-4E66-970A-94E8C29CC9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CBPT A &amp; B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4225075-2B2D-470B-90AA-9E8FF4FCAD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Monte-Carlo, 1000 </a:t>
            </a:r>
            <a:r>
              <a:rPr lang="de-DE" dirty="0" err="1"/>
              <a:t>iterations</a:t>
            </a:r>
            <a:endParaRPr lang="de-DE" dirty="0"/>
          </a:p>
          <a:p>
            <a:r>
              <a:rPr lang="de-DE" dirty="0"/>
              <a:t>Alpha = 0.001, </a:t>
            </a:r>
            <a:r>
              <a:rPr lang="de-DE" dirty="0" err="1"/>
              <a:t>cluster</a:t>
            </a:r>
            <a:r>
              <a:rPr lang="de-DE" dirty="0"/>
              <a:t> </a:t>
            </a:r>
            <a:r>
              <a:rPr lang="de-DE" dirty="0" err="1"/>
              <a:t>alpha</a:t>
            </a:r>
            <a:r>
              <a:rPr lang="de-DE" dirty="0"/>
              <a:t> = 0.001</a:t>
            </a:r>
          </a:p>
          <a:p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alpha</a:t>
            </a:r>
            <a:r>
              <a:rPr lang="de-DE" dirty="0"/>
              <a:t> (8-12 Hz), </a:t>
            </a:r>
            <a:r>
              <a:rPr lang="de-DE" dirty="0" err="1"/>
              <a:t>theta</a:t>
            </a:r>
            <a:r>
              <a:rPr lang="de-DE" dirty="0"/>
              <a:t> (4-7 Hz) and </a:t>
            </a:r>
            <a:r>
              <a:rPr lang="de-DE" dirty="0" err="1"/>
              <a:t>beta</a:t>
            </a:r>
            <a:r>
              <a:rPr lang="de-DE" dirty="0"/>
              <a:t> band (13-30 Hz)</a:t>
            </a:r>
          </a:p>
          <a:p>
            <a:r>
              <a:rPr lang="de-DE" dirty="0"/>
              <a:t>Task A: </a:t>
            </a:r>
            <a:r>
              <a:rPr lang="de-DE" dirty="0" err="1"/>
              <a:t>averaged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in </a:t>
            </a:r>
            <a:r>
              <a:rPr lang="de-DE" dirty="0" err="1"/>
              <a:t>frequency</a:t>
            </a:r>
            <a:r>
              <a:rPr lang="de-DE" dirty="0"/>
              <a:t> </a:t>
            </a:r>
            <a:r>
              <a:rPr lang="de-DE" dirty="0" err="1"/>
              <a:t>dimension</a:t>
            </a:r>
            <a:endParaRPr lang="de-DE" dirty="0"/>
          </a:p>
          <a:p>
            <a:r>
              <a:rPr lang="de-DE" dirty="0"/>
              <a:t>Task B: </a:t>
            </a:r>
            <a:r>
              <a:rPr lang="de-DE" dirty="0" err="1"/>
              <a:t>averaged</a:t>
            </a:r>
            <a:r>
              <a:rPr lang="de-DE" dirty="0"/>
              <a:t> in </a:t>
            </a:r>
            <a:r>
              <a:rPr lang="de-DE" dirty="0" err="1"/>
              <a:t>both</a:t>
            </a:r>
            <a:r>
              <a:rPr lang="de-DE" dirty="0"/>
              <a:t> time and </a:t>
            </a:r>
            <a:r>
              <a:rPr lang="de-DE" dirty="0" err="1"/>
              <a:t>frequency</a:t>
            </a:r>
            <a:r>
              <a:rPr lang="de-DE" dirty="0"/>
              <a:t> </a:t>
            </a:r>
            <a:r>
              <a:rPr lang="de-DE" dirty="0" err="1"/>
              <a:t>dimension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637784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4CC313F-491E-473A-88DD-EACA948086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Pipeline DICS </a:t>
            </a:r>
            <a:r>
              <a:rPr lang="de-DE" dirty="0" err="1"/>
              <a:t>Beamforming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E1CCB2A-CA07-41AB-9949-DCF2AFF715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DE" dirty="0" err="1"/>
              <a:t>Reduce</a:t>
            </a:r>
            <a:r>
              <a:rPr lang="de-DE" dirty="0"/>
              <a:t> </a:t>
            </a:r>
            <a:r>
              <a:rPr lang="de-DE" dirty="0" err="1"/>
              <a:t>trials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significant</a:t>
            </a:r>
            <a:r>
              <a:rPr lang="de-DE" dirty="0"/>
              <a:t> time </a:t>
            </a:r>
            <a:r>
              <a:rPr lang="de-DE" dirty="0" err="1"/>
              <a:t>windows</a:t>
            </a:r>
            <a:endParaRPr lang="de-DE" dirty="0"/>
          </a:p>
          <a:p>
            <a:r>
              <a:rPr lang="de-DE" dirty="0" err="1"/>
              <a:t>Calculate</a:t>
            </a:r>
            <a:r>
              <a:rPr lang="de-DE" dirty="0"/>
              <a:t> </a:t>
            </a:r>
            <a:r>
              <a:rPr lang="de-DE" dirty="0" err="1"/>
              <a:t>cross-spectral</a:t>
            </a:r>
            <a:r>
              <a:rPr lang="de-DE" dirty="0"/>
              <a:t> </a:t>
            </a:r>
            <a:r>
              <a:rPr lang="de-DE" dirty="0" err="1"/>
              <a:t>density</a:t>
            </a:r>
            <a:r>
              <a:rPr lang="de-DE" dirty="0"/>
              <a:t> </a:t>
            </a:r>
            <a:r>
              <a:rPr lang="de-DE" dirty="0" err="1"/>
              <a:t>matrix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frequency</a:t>
            </a:r>
            <a:r>
              <a:rPr lang="de-DE" dirty="0"/>
              <a:t> band and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condition</a:t>
            </a:r>
            <a:endParaRPr lang="de-DE" dirty="0"/>
          </a:p>
          <a:p>
            <a:r>
              <a:rPr lang="de-DE" dirty="0"/>
              <a:t>Cross-</a:t>
            </a:r>
            <a:r>
              <a:rPr lang="de-DE" dirty="0" err="1"/>
              <a:t>spectral</a:t>
            </a:r>
            <a:r>
              <a:rPr lang="de-DE" dirty="0"/>
              <a:t> </a:t>
            </a:r>
            <a:r>
              <a:rPr lang="de-DE" dirty="0" err="1"/>
              <a:t>density</a:t>
            </a:r>
            <a:r>
              <a:rPr lang="de-DE" dirty="0"/>
              <a:t> </a:t>
            </a:r>
            <a:r>
              <a:rPr lang="de-DE" dirty="0" err="1"/>
              <a:t>matrix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appended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(</a:t>
            </a:r>
            <a:r>
              <a:rPr lang="de-DE" dirty="0" err="1"/>
              <a:t>both</a:t>
            </a:r>
            <a:r>
              <a:rPr lang="de-DE" dirty="0"/>
              <a:t> </a:t>
            </a:r>
            <a:r>
              <a:rPr lang="de-DE" dirty="0" err="1"/>
              <a:t>conditions</a:t>
            </a:r>
            <a:r>
              <a:rPr lang="de-DE" dirty="0"/>
              <a:t>)</a:t>
            </a:r>
          </a:p>
          <a:p>
            <a:r>
              <a:rPr lang="de-DE" dirty="0"/>
              <a:t>Common </a:t>
            </a:r>
            <a:r>
              <a:rPr lang="de-DE" dirty="0" err="1"/>
              <a:t>spatial</a:t>
            </a:r>
            <a:r>
              <a:rPr lang="de-DE" dirty="0"/>
              <a:t> </a:t>
            </a:r>
            <a:r>
              <a:rPr lang="de-DE" dirty="0" err="1"/>
              <a:t>filter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DICS </a:t>
            </a:r>
            <a:r>
              <a:rPr lang="de-DE" dirty="0" err="1"/>
              <a:t>beamformer</a:t>
            </a:r>
            <a:endParaRPr lang="de-DE" dirty="0"/>
          </a:p>
          <a:p>
            <a:r>
              <a:rPr lang="de-DE" dirty="0" err="1"/>
              <a:t>Apply</a:t>
            </a:r>
            <a:r>
              <a:rPr lang="de-DE" dirty="0"/>
              <a:t> </a:t>
            </a:r>
            <a:r>
              <a:rPr lang="de-DE" dirty="0" err="1"/>
              <a:t>common</a:t>
            </a:r>
            <a:r>
              <a:rPr lang="de-DE" dirty="0"/>
              <a:t> </a:t>
            </a:r>
            <a:r>
              <a:rPr lang="de-DE" dirty="0" err="1"/>
              <a:t>filter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both</a:t>
            </a:r>
            <a:r>
              <a:rPr lang="de-DE" dirty="0"/>
              <a:t> </a:t>
            </a:r>
            <a:r>
              <a:rPr lang="de-DE" dirty="0" err="1"/>
              <a:t>conditions</a:t>
            </a:r>
            <a:endParaRPr lang="de-DE" dirty="0"/>
          </a:p>
          <a:p>
            <a:r>
              <a:rPr lang="de-DE" dirty="0" err="1"/>
              <a:t>Calculate</a:t>
            </a:r>
            <a:r>
              <a:rPr lang="de-DE" dirty="0"/>
              <a:t> </a:t>
            </a:r>
            <a:r>
              <a:rPr lang="de-DE" dirty="0" err="1"/>
              <a:t>ratio</a:t>
            </a:r>
            <a:r>
              <a:rPr lang="de-DE" dirty="0"/>
              <a:t>: (cond1 - cond2)/(cond1+cond2)</a:t>
            </a:r>
          </a:p>
          <a:p>
            <a:r>
              <a:rPr lang="de-DE" dirty="0"/>
              <a:t>Grand </a:t>
            </a:r>
            <a:r>
              <a:rPr lang="de-DE" dirty="0" err="1"/>
              <a:t>average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ratio</a:t>
            </a:r>
            <a:r>
              <a:rPr lang="de-DE" dirty="0"/>
              <a:t> </a:t>
            </a:r>
            <a:r>
              <a:rPr lang="de-DE" dirty="0" err="1"/>
              <a:t>acros</a:t>
            </a:r>
            <a:r>
              <a:rPr lang="de-DE" dirty="0"/>
              <a:t> </a:t>
            </a:r>
            <a:r>
              <a:rPr lang="de-DE" dirty="0" err="1"/>
              <a:t>subjects</a:t>
            </a:r>
            <a:endParaRPr lang="de-DE" dirty="0"/>
          </a:p>
          <a:p>
            <a:r>
              <a:rPr lang="de-DE" dirty="0" err="1"/>
              <a:t>Interpolate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MRI and </a:t>
            </a:r>
            <a:r>
              <a:rPr lang="de-DE" dirty="0" err="1"/>
              <a:t>plot</a:t>
            </a:r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098856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696BA730-8140-416A-8845-09676003CD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04" y="1381269"/>
            <a:ext cx="6028342" cy="4521515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B7AAFF6D-A937-4892-BE45-F092E00E42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9156" y="1390313"/>
            <a:ext cx="6028341" cy="4521514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847EDB7F-2A99-4795-BA5D-3B7E8E909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Task A: </a:t>
            </a:r>
            <a:r>
              <a:rPr lang="de-DE" dirty="0" err="1"/>
              <a:t>alpha</a:t>
            </a:r>
            <a:r>
              <a:rPr lang="de-DE" dirty="0"/>
              <a:t> power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D433CC4-5460-47B6-AF1A-774A3D716704}"/>
              </a:ext>
            </a:extLst>
          </p:cNvPr>
          <p:cNvSpPr txBox="1"/>
          <p:nvPr/>
        </p:nvSpPr>
        <p:spPr>
          <a:xfrm>
            <a:off x="601142" y="5444955"/>
            <a:ext cx="3931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Significant</a:t>
            </a:r>
            <a:r>
              <a:rPr lang="de-DE" dirty="0"/>
              <a:t> time </a:t>
            </a:r>
            <a:r>
              <a:rPr lang="de-DE" dirty="0" err="1"/>
              <a:t>interval</a:t>
            </a:r>
            <a:r>
              <a:rPr lang="de-DE" dirty="0"/>
              <a:t>: 0 – 512 </a:t>
            </a:r>
            <a:r>
              <a:rPr lang="de-DE" dirty="0" err="1"/>
              <a:t>ms</a:t>
            </a:r>
            <a:endParaRPr lang="de-DE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45478933-AEAC-4E7A-9BC0-43C991BE50EC}"/>
              </a:ext>
            </a:extLst>
          </p:cNvPr>
          <p:cNvSpPr txBox="1"/>
          <p:nvPr/>
        </p:nvSpPr>
        <p:spPr>
          <a:xfrm>
            <a:off x="6777405" y="5435289"/>
            <a:ext cx="3931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Significant</a:t>
            </a:r>
            <a:r>
              <a:rPr lang="de-DE" dirty="0"/>
              <a:t> time </a:t>
            </a:r>
            <a:r>
              <a:rPr lang="de-DE" dirty="0" err="1"/>
              <a:t>interval</a:t>
            </a:r>
            <a:r>
              <a:rPr lang="de-DE" dirty="0"/>
              <a:t>: 0 – 512 </a:t>
            </a:r>
            <a:r>
              <a:rPr lang="de-DE" dirty="0" err="1"/>
              <a:t>ms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363873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7EDB7F-2A99-4795-BA5D-3B7E8E909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Task A: </a:t>
            </a:r>
            <a:r>
              <a:rPr lang="de-DE" dirty="0" err="1"/>
              <a:t>beta</a:t>
            </a:r>
            <a:r>
              <a:rPr lang="de-DE" dirty="0"/>
              <a:t> power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D433CC4-5460-47B6-AF1A-774A3D716704}"/>
              </a:ext>
            </a:extLst>
          </p:cNvPr>
          <p:cNvSpPr txBox="1"/>
          <p:nvPr/>
        </p:nvSpPr>
        <p:spPr>
          <a:xfrm>
            <a:off x="601142" y="5444955"/>
            <a:ext cx="3931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Significant</a:t>
            </a:r>
            <a:r>
              <a:rPr lang="de-DE" dirty="0"/>
              <a:t> time </a:t>
            </a:r>
            <a:r>
              <a:rPr lang="de-DE" dirty="0" err="1"/>
              <a:t>interval</a:t>
            </a:r>
            <a:r>
              <a:rPr lang="de-DE" dirty="0"/>
              <a:t>: 0 – 432 </a:t>
            </a:r>
            <a:r>
              <a:rPr lang="de-DE" dirty="0" err="1"/>
              <a:t>ms</a:t>
            </a:r>
            <a:endParaRPr lang="de-DE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45478933-AEAC-4E7A-9BC0-43C991BE50EC}"/>
              </a:ext>
            </a:extLst>
          </p:cNvPr>
          <p:cNvSpPr txBox="1"/>
          <p:nvPr/>
        </p:nvSpPr>
        <p:spPr>
          <a:xfrm>
            <a:off x="6777405" y="5435289"/>
            <a:ext cx="3931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Significant</a:t>
            </a:r>
            <a:r>
              <a:rPr lang="de-DE" dirty="0"/>
              <a:t> time </a:t>
            </a:r>
            <a:r>
              <a:rPr lang="de-DE" dirty="0" err="1"/>
              <a:t>interval</a:t>
            </a:r>
            <a:r>
              <a:rPr lang="de-DE" dirty="0"/>
              <a:t>: 0 – 420 </a:t>
            </a:r>
            <a:r>
              <a:rPr lang="de-DE" dirty="0" err="1"/>
              <a:t>ms</a:t>
            </a:r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956CBE9E-3A61-43C8-89C0-667C42CBEE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496" y="1428746"/>
            <a:ext cx="5333706" cy="4000508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414ED45F-89D0-410F-802C-D9C9E7F915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6038" y="1431384"/>
            <a:ext cx="5333706" cy="4000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6793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7EDB7F-2A99-4795-BA5D-3B7E8E909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Task A: </a:t>
            </a:r>
            <a:r>
              <a:rPr lang="de-DE" dirty="0" err="1"/>
              <a:t>theta</a:t>
            </a:r>
            <a:r>
              <a:rPr lang="de-DE" dirty="0"/>
              <a:t> power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D433CC4-5460-47B6-AF1A-774A3D716704}"/>
              </a:ext>
            </a:extLst>
          </p:cNvPr>
          <p:cNvSpPr txBox="1"/>
          <p:nvPr/>
        </p:nvSpPr>
        <p:spPr>
          <a:xfrm>
            <a:off x="601142" y="5444955"/>
            <a:ext cx="3931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Significant</a:t>
            </a:r>
            <a:r>
              <a:rPr lang="de-DE" dirty="0"/>
              <a:t> time </a:t>
            </a:r>
            <a:r>
              <a:rPr lang="de-DE" dirty="0" err="1"/>
              <a:t>interval</a:t>
            </a:r>
            <a:r>
              <a:rPr lang="de-DE" dirty="0"/>
              <a:t>: 0 – 1.96 s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9484F728-E38A-4A18-B254-9360660DD6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432" y="1311180"/>
            <a:ext cx="5623414" cy="4217801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B0CC568F-2202-4B95-A437-B0F2EC40EF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4079" y="1284936"/>
            <a:ext cx="5717177" cy="4288128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9BAF0711-8EE0-40F1-A54E-27865AEACB74}"/>
              </a:ext>
            </a:extLst>
          </p:cNvPr>
          <p:cNvSpPr txBox="1"/>
          <p:nvPr/>
        </p:nvSpPr>
        <p:spPr>
          <a:xfrm>
            <a:off x="6736331" y="5440061"/>
            <a:ext cx="3931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Significant</a:t>
            </a:r>
            <a:r>
              <a:rPr lang="de-DE" dirty="0"/>
              <a:t> time </a:t>
            </a:r>
            <a:r>
              <a:rPr lang="de-DE" dirty="0" err="1"/>
              <a:t>interval</a:t>
            </a:r>
            <a:r>
              <a:rPr lang="de-DE" dirty="0"/>
              <a:t>: 0.1 – 0.8 s</a:t>
            </a:r>
          </a:p>
        </p:txBody>
      </p:sp>
    </p:spTree>
    <p:extLst>
      <p:ext uri="{BB962C8B-B14F-4D97-AF65-F5344CB8AC3E}">
        <p14:creationId xmlns:p14="http://schemas.microsoft.com/office/powerpoint/2010/main" val="33864101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7EDB7F-2A99-4795-BA5D-3B7E8E909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Task B: </a:t>
            </a:r>
            <a:r>
              <a:rPr lang="de-DE" dirty="0" err="1"/>
              <a:t>theta</a:t>
            </a:r>
            <a:r>
              <a:rPr lang="de-DE" dirty="0"/>
              <a:t> power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EF0FACE-0933-4940-A21A-04221E7798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186" y="1311180"/>
            <a:ext cx="7339151" cy="5504678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80214F84-D5EC-4DFB-A8B1-B5CB2F96BFBE}"/>
              </a:ext>
            </a:extLst>
          </p:cNvPr>
          <p:cNvSpPr txBox="1"/>
          <p:nvPr/>
        </p:nvSpPr>
        <p:spPr>
          <a:xfrm>
            <a:off x="7759337" y="1690688"/>
            <a:ext cx="3931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whole</a:t>
            </a:r>
            <a:r>
              <a:rPr lang="de-DE" dirty="0"/>
              <a:t> time </a:t>
            </a:r>
            <a:r>
              <a:rPr lang="de-DE" dirty="0" err="1"/>
              <a:t>window</a:t>
            </a:r>
            <a:r>
              <a:rPr lang="de-DE" dirty="0"/>
              <a:t>: 0-2 s</a:t>
            </a:r>
          </a:p>
        </p:txBody>
      </p:sp>
    </p:spTree>
    <p:extLst>
      <p:ext uri="{BB962C8B-B14F-4D97-AF65-F5344CB8AC3E}">
        <p14:creationId xmlns:p14="http://schemas.microsoft.com/office/powerpoint/2010/main" val="18244752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403</Words>
  <Application>Microsoft Office PowerPoint</Application>
  <PresentationFormat>Breitbild</PresentationFormat>
  <Paragraphs>55</Paragraphs>
  <Slides>10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Wingdings</vt:lpstr>
      <vt:lpstr>Office Theme</vt:lpstr>
      <vt:lpstr>Update: Data Analyses Tracking-Task A and B</vt:lpstr>
      <vt:lpstr>Preprocessing </vt:lpstr>
      <vt:lpstr>Wavelet analysis</vt:lpstr>
      <vt:lpstr>CBPT A &amp; B</vt:lpstr>
      <vt:lpstr>Pipeline DICS Beamforming</vt:lpstr>
      <vt:lpstr>Task A: alpha power</vt:lpstr>
      <vt:lpstr>Task A: beta power</vt:lpstr>
      <vt:lpstr>Task A: theta power</vt:lpstr>
      <vt:lpstr>Task B: theta power</vt:lpstr>
      <vt:lpstr>Next steps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Update: Data analyses Tracking-Task A and B</dc:title>
  <dc:creator>Böttcher, Adriana</dc:creator>
  <cp:lastModifiedBy>Böttcher, Adriana</cp:lastModifiedBy>
  <cp:revision>68</cp:revision>
  <dcterms:created xsi:type="dcterms:W3CDTF">2022-08-25T14:45:09Z</dcterms:created>
  <dcterms:modified xsi:type="dcterms:W3CDTF">2022-09-14T08:29:20Z</dcterms:modified>
</cp:coreProperties>
</file>